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Proxima Nova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ProximaNova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roximaNova-italic.fntdata"/><Relationship Id="rId14" Type="http://schemas.openxmlformats.org/officeDocument/2006/relationships/font" Target="fonts/ProximaNova-bold.fntdata"/><Relationship Id="rId16" Type="http://schemas.openxmlformats.org/officeDocument/2006/relationships/font" Target="fonts/ProximaNova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e6d2634f0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e6d2634f0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6e6d2634f0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6e6d2634f0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6e6d2634f0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6e6d2634f0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 found correlation between CS performance and spatial reasoning ability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Investigating the Relationship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e6d2634f0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e6d2634f0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e6d2634f0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6e6d2634f0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6e6d2635e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6e6d2635e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3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4.png"/><Relationship Id="rId7" Type="http://schemas.openxmlformats.org/officeDocument/2006/relationships/image" Target="../media/image8.png"/><Relationship Id="rId8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forms.gle/CDtjEX1gET2zWxR6A" TargetMode="External"/><Relationship Id="rId4" Type="http://schemas.openxmlformats.org/officeDocument/2006/relationships/hyperlink" Target="https://www.youtube.com/watch?v=ow6CQasA3UM" TargetMode="External"/><Relationship Id="rId5" Type="http://schemas.openxmlformats.org/officeDocument/2006/relationships/hyperlink" Target="https://www.youtube.com/watch?v=0diRbQ-mgfo&amp;feature=youtu.be&amp;t=38" TargetMode="External"/><Relationship Id="rId6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Week 1: Welcome!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Reading</a:t>
            </a:r>
            <a:r>
              <a:rPr lang="en"/>
              <a:t> Training: EECS 183 Transfer Training Study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373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Research Team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9465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accent2"/>
                </a:solidFill>
              </a:rPr>
              <a:t>Madeline Endres</a:t>
            </a:r>
            <a:r>
              <a:rPr lang="en" sz="2200">
                <a:solidFill>
                  <a:schemeClr val="accent2"/>
                </a:solidFill>
              </a:rPr>
              <a:t>, </a:t>
            </a:r>
            <a:r>
              <a:rPr lang="en" sz="2200">
                <a:solidFill>
                  <a:schemeClr val="accent2"/>
                </a:solidFill>
              </a:rPr>
              <a:t>CS PhD Student	Faculty Advisor: </a:t>
            </a:r>
            <a:r>
              <a:rPr b="1" lang="en" sz="2200">
                <a:solidFill>
                  <a:schemeClr val="accent2"/>
                </a:solidFill>
              </a:rPr>
              <a:t>Wes Weimer</a:t>
            </a:r>
            <a:br>
              <a:rPr lang="en" sz="2200">
                <a:solidFill>
                  <a:schemeClr val="accent2"/>
                </a:solidFill>
              </a:rPr>
            </a:br>
            <a:endParaRPr sz="2200">
              <a:solidFill>
                <a:schemeClr val="accent2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accent2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br>
              <a:rPr lang="en" sz="2200">
                <a:solidFill>
                  <a:schemeClr val="accent2"/>
                </a:solidFill>
              </a:rPr>
            </a:br>
            <a:r>
              <a:rPr lang="en" sz="2200">
                <a:solidFill>
                  <a:schemeClr val="accent2"/>
                </a:solidFill>
              </a:rPr>
              <a:t>							</a:t>
            </a:r>
            <a:r>
              <a:rPr b="1" lang="en" sz="2200">
                <a:solidFill>
                  <a:schemeClr val="accent2"/>
                </a:solidFill>
              </a:rPr>
              <a:t>Research Assistants </a:t>
            </a:r>
            <a:br>
              <a:rPr lang="en" sz="2200">
                <a:solidFill>
                  <a:schemeClr val="accent2"/>
                </a:solidFill>
              </a:rPr>
            </a:br>
            <a:r>
              <a:rPr b="1" lang="en" sz="2200">
                <a:solidFill>
                  <a:schemeClr val="accent2"/>
                </a:solidFill>
              </a:rPr>
              <a:t>Anne Fitzpatrick 	   Serena Chan 		Anni Li 		Zach Karas</a:t>
            </a:r>
            <a:br>
              <a:rPr b="1" lang="en" sz="2200">
                <a:solidFill>
                  <a:schemeClr val="accent2"/>
                </a:solidFill>
              </a:rPr>
            </a:br>
            <a:br>
              <a:rPr lang="en" sz="2200">
                <a:solidFill>
                  <a:schemeClr val="accent2"/>
                </a:solidFill>
              </a:rPr>
            </a:br>
            <a:br>
              <a:rPr lang="en" sz="2200">
                <a:solidFill>
                  <a:schemeClr val="accent2"/>
                </a:solidFill>
              </a:rPr>
            </a:br>
            <a:endParaRPr b="1" sz="2200">
              <a:solidFill>
                <a:schemeClr val="accent2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200">
              <a:solidFill>
                <a:schemeClr val="accent2"/>
              </a:solidFill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 rotWithShape="1">
          <a:blip r:embed="rId3">
            <a:alphaModFix/>
          </a:blip>
          <a:srcRect b="10106" l="11971" r="13440" t="11732"/>
          <a:stretch/>
        </p:blipFill>
        <p:spPr>
          <a:xfrm>
            <a:off x="7325800" y="3682650"/>
            <a:ext cx="1242060" cy="13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 rotWithShape="1">
          <a:blip r:embed="rId4">
            <a:alphaModFix/>
          </a:blip>
          <a:srcRect b="22742" l="0" r="0" t="26719"/>
          <a:stretch/>
        </p:blipFill>
        <p:spPr>
          <a:xfrm>
            <a:off x="2976525" y="3682650"/>
            <a:ext cx="1447974" cy="1301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37841" y="3682650"/>
            <a:ext cx="1274610" cy="1301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1600" y="3682650"/>
            <a:ext cx="1301575" cy="13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1325" y="1418662"/>
            <a:ext cx="2002125" cy="1503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04467" y="1418650"/>
            <a:ext cx="1002384" cy="150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Topic: Reading </a:t>
            </a:r>
            <a:r>
              <a:rPr lang="en"/>
              <a:t>Strategies</a:t>
            </a:r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800" y="2401825"/>
            <a:ext cx="3714750" cy="242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37125" y="1017725"/>
            <a:ext cx="389516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172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RQ 1: Technical Reading -&gt; CS Performance?</a:t>
            </a:r>
            <a:endParaRPr/>
          </a:p>
        </p:txBody>
      </p:sp>
      <p:sp>
        <p:nvSpPr>
          <p:cNvPr id="85" name="Google Shape;8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0" y="669250"/>
            <a:ext cx="9144000" cy="299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Research has found that programs exhibit many similar features to the written word (see </a:t>
            </a:r>
            <a:r>
              <a:rPr i="1"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 The Naturalness of Software)</a:t>
            </a:r>
            <a:br>
              <a:rPr i="1"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i="1"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Furthermore, Flyod et al. in  </a:t>
            </a:r>
            <a:r>
              <a:rPr i="1"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Decoding the representation of code in the brain: An fMRI study of code review and expertise </a:t>
            </a:r>
            <a:r>
              <a:rPr lang="en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have found that in the brain, programming looks more like reading in the brain for experts than for novices</a:t>
            </a: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 For The Course</a:t>
            </a:r>
            <a:endParaRPr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>
                <a:solidFill>
                  <a:srgbClr val="434343"/>
                </a:solidFill>
              </a:rPr>
              <a:t>Use a combination of workbooks, flashcards, and research papers to learn </a:t>
            </a:r>
            <a:r>
              <a:rPr lang="en">
                <a:solidFill>
                  <a:srgbClr val="434343"/>
                </a:solidFill>
              </a:rPr>
              <a:t>strategies</a:t>
            </a:r>
            <a:r>
              <a:rPr lang="en">
                <a:solidFill>
                  <a:srgbClr val="434343"/>
                </a:solidFill>
              </a:rPr>
              <a:t> for technical reading</a:t>
            </a:r>
            <a:br>
              <a:rPr lang="en">
                <a:solidFill>
                  <a:srgbClr val="434343"/>
                </a:solidFill>
              </a:rPr>
            </a:br>
            <a:endParaRPr>
              <a:solidFill>
                <a:srgbClr val="434343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>
                <a:solidFill>
                  <a:srgbClr val="434343"/>
                </a:solidFill>
              </a:rPr>
              <a:t>The course will largely start with general strategies, and move into more technical topics (scientific paper reading) later in the semester</a:t>
            </a:r>
            <a:br>
              <a:rPr lang="en">
                <a:solidFill>
                  <a:srgbClr val="434343"/>
                </a:solidFill>
              </a:rPr>
            </a:br>
            <a:endParaRPr>
              <a:solidFill>
                <a:srgbClr val="434343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>
                <a:solidFill>
                  <a:srgbClr val="434343"/>
                </a:solidFill>
              </a:rPr>
              <a:t>We will cover topics such identifying word roots, improving vocabulary, and scanning for important topics</a:t>
            </a:r>
            <a:br>
              <a:rPr lang="en">
                <a:solidFill>
                  <a:srgbClr val="434343"/>
                </a:solidFill>
              </a:rPr>
            </a:br>
            <a:endParaRPr>
              <a:solidFill>
                <a:srgbClr val="434343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>
                <a:solidFill>
                  <a:srgbClr val="434343"/>
                </a:solidFill>
              </a:rPr>
              <a:t>Some days will involve internet research, so please try to bring your laptop if possible</a:t>
            </a: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Today's Plan: Affixes and Roots</a:t>
            </a:r>
            <a:endParaRPr/>
          </a:p>
        </p:txBody>
      </p:sp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Weekly Diary: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https://forms.gle/CDtjEX1gET2zWxR6A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Prefix and Suffix Introduction Video: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https://www.youtube.com/watch?v=ow6CQasA3UM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Individually, complete pages 6-9 of the workbook. Circle and define any unfamiliar words. When done, compare answers with neighbor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Morphemes</a:t>
            </a:r>
            <a:r>
              <a:rPr lang="en"/>
              <a:t> + Roots video: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https://www.youtube.com/watch?v=0diRbQ-mgfo&amp;feature=youtu.be&amp;t=38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Break! 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Some root practice: Workbook pages 10-11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Workbook pages 1 – 20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New Vocabulary! (See next slide)</a:t>
            </a:r>
            <a:endParaRPr/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78525" y="281925"/>
            <a:ext cx="2010700" cy="19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Vocabulary: Week 1</a:t>
            </a:r>
            <a:endParaRPr/>
          </a:p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abate</a:t>
            </a:r>
            <a:br>
              <a:rPr lang="en" sz="1800"/>
            </a:b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chicanery</a:t>
            </a:r>
            <a:br>
              <a:rPr lang="en" sz="1800"/>
            </a:b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disseminate</a:t>
            </a:r>
            <a:br>
              <a:rPr lang="en" sz="1800"/>
            </a:b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gainsay</a:t>
            </a:r>
            <a:br>
              <a:rPr lang="en" sz="1800"/>
            </a:b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latent</a:t>
            </a:r>
            <a:br>
              <a:rPr lang="en" sz="1800"/>
            </a:b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aberrant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9"/>
          <p:cNvSpPr txBox="1"/>
          <p:nvPr>
            <p:ph idx="1" type="body"/>
          </p:nvPr>
        </p:nvSpPr>
        <p:spPr>
          <a:xfrm>
            <a:off x="4684925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7.   coagulate</a:t>
            </a:r>
            <a:br>
              <a:rPr lang="en" sz="1800"/>
            </a:br>
            <a:br>
              <a:rPr lang="en" sz="1800"/>
            </a:br>
            <a:r>
              <a:rPr lang="en" sz="1800"/>
              <a:t>8.   </a:t>
            </a:r>
            <a:r>
              <a:rPr lang="en" sz="1800"/>
              <a:t>dissolution</a:t>
            </a:r>
            <a:br>
              <a:rPr lang="en" sz="1800"/>
            </a:br>
            <a:br>
              <a:rPr lang="en" sz="1800"/>
            </a:br>
            <a:r>
              <a:rPr lang="en" sz="1800"/>
              <a:t>9.   </a:t>
            </a:r>
            <a:r>
              <a:rPr lang="en" sz="1800"/>
              <a:t>garrulous</a:t>
            </a:r>
            <a:br>
              <a:rPr lang="en" sz="1800"/>
            </a:br>
            <a:br>
              <a:rPr lang="en" sz="1800"/>
            </a:br>
            <a:r>
              <a:rPr lang="en" sz="1800"/>
              <a:t>10.  </a:t>
            </a:r>
            <a:r>
              <a:rPr lang="en" sz="1800"/>
              <a:t>laud</a:t>
            </a:r>
            <a:br>
              <a:rPr lang="en" sz="1800"/>
            </a:br>
            <a:br>
              <a:rPr lang="en" sz="1800"/>
            </a:br>
            <a:r>
              <a:rPr lang="en" sz="1800"/>
              <a:t>11.   </a:t>
            </a:r>
            <a:r>
              <a:rPr lang="en" sz="1800"/>
              <a:t>abeyance</a:t>
            </a:r>
            <a:br>
              <a:rPr lang="en" sz="1800"/>
            </a:br>
            <a:br>
              <a:rPr lang="en" sz="1800"/>
            </a:br>
            <a:r>
              <a:rPr lang="en" sz="1800"/>
              <a:t>12.  coda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